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360" r:id="rId3"/>
    <p:sldId id="2361" r:id="rId4"/>
    <p:sldId id="1810" r:id="rId5"/>
    <p:sldId id="1811" r:id="rId6"/>
    <p:sldId id="1215" r:id="rId7"/>
    <p:sldId id="2215" r:id="rId8"/>
    <p:sldId id="2280" r:id="rId9"/>
    <p:sldId id="2281" r:id="rId10"/>
    <p:sldId id="2289" r:id="rId12"/>
    <p:sldId id="2290" r:id="rId13"/>
    <p:sldId id="2291" r:id="rId14"/>
    <p:sldId id="1980" r:id="rId15"/>
    <p:sldId id="1981" r:id="rId16"/>
    <p:sldId id="1982" r:id="rId17"/>
    <p:sldId id="1983" r:id="rId18"/>
    <p:sldId id="2292" r:id="rId19"/>
    <p:sldId id="2293" r:id="rId20"/>
    <p:sldId id="2294" r:id="rId21"/>
    <p:sldId id="1989" r:id="rId22"/>
    <p:sldId id="2295" r:id="rId23"/>
    <p:sldId id="2296" r:id="rId24"/>
    <p:sldId id="2297" r:id="rId25"/>
    <p:sldId id="2298" r:id="rId26"/>
    <p:sldId id="2299" r:id="rId27"/>
    <p:sldId id="2312" r:id="rId28"/>
    <p:sldId id="1994" r:id="rId29"/>
    <p:sldId id="2302" r:id="rId30"/>
    <p:sldId id="1293" r:id="rId31"/>
    <p:sldId id="2303" r:id="rId32"/>
    <p:sldId id="2305" r:id="rId33"/>
    <p:sldId id="2306" r:id="rId34"/>
    <p:sldId id="2307" r:id="rId35"/>
    <p:sldId id="2308" r:id="rId36"/>
    <p:sldId id="2311" r:id="rId37"/>
    <p:sldId id="2313" r:id="rId38"/>
    <p:sldId id="2314" r:id="rId39"/>
    <p:sldId id="2315" r:id="rId40"/>
    <p:sldId id="2316" r:id="rId41"/>
    <p:sldId id="2318" r:id="rId42"/>
    <p:sldId id="2319" r:id="rId43"/>
    <p:sldId id="2320" r:id="rId44"/>
    <p:sldId id="2321" r:id="rId45"/>
    <p:sldId id="2322" r:id="rId46"/>
    <p:sldId id="2323" r:id="rId47"/>
    <p:sldId id="2324" r:id="rId48"/>
    <p:sldId id="2325" r:id="rId49"/>
    <p:sldId id="2326" r:id="rId50"/>
    <p:sldId id="2328" r:id="rId51"/>
    <p:sldId id="2147" r:id="rId52"/>
    <p:sldId id="2149" r:id="rId53"/>
    <p:sldId id="2152" r:id="rId54"/>
    <p:sldId id="2329" r:id="rId55"/>
    <p:sldId id="2165" r:id="rId56"/>
    <p:sldId id="2159" r:id="rId57"/>
    <p:sldId id="2160" r:id="rId58"/>
    <p:sldId id="2161" r:id="rId59"/>
    <p:sldId id="2162" r:id="rId60"/>
    <p:sldId id="2163" r:id="rId61"/>
    <p:sldId id="2332" r:id="rId62"/>
    <p:sldId id="2333" r:id="rId63"/>
    <p:sldId id="2144" r:id="rId64"/>
    <p:sldId id="2334" r:id="rId65"/>
    <p:sldId id="2335" r:id="rId66"/>
    <p:sldId id="2336" r:id="rId67"/>
    <p:sldId id="2337" r:id="rId68"/>
    <p:sldId id="2338" r:id="rId69"/>
    <p:sldId id="2339" r:id="rId70"/>
    <p:sldId id="2341" r:id="rId71"/>
    <p:sldId id="2342" r:id="rId72"/>
    <p:sldId id="2345" r:id="rId73"/>
    <p:sldId id="2206" r:id="rId74"/>
    <p:sldId id="472" r:id="rId75"/>
  </p:sldIdLst>
  <p:sldSz cx="12192000" cy="6858000"/>
  <p:notesSz cx="6858000" cy="9144000"/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3FA"/>
    <a:srgbClr val="58B6E5"/>
    <a:srgbClr val="C00000"/>
    <a:srgbClr val="E2AEAB"/>
    <a:srgbClr val="F1E8EA"/>
    <a:srgbClr val="B8975A"/>
    <a:srgbClr val="E2DDE5"/>
    <a:srgbClr val="C6E1F2"/>
    <a:srgbClr val="E1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67"/>
      </p:cViewPr>
      <p:guideLst>
        <p:guide orient="horz" pos="2219"/>
        <p:guide pos="35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0" Type="http://schemas.openxmlformats.org/officeDocument/2006/relationships/tags" Target="tags/tag451.xml"/><Relationship Id="rId8" Type="http://schemas.openxmlformats.org/officeDocument/2006/relationships/slide" Target="slides/slide6.xml"/><Relationship Id="rId79" Type="http://schemas.openxmlformats.org/officeDocument/2006/relationships/commentAuthors" Target="commentAuthors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0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2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7.xml"/><Relationship Id="rId2" Type="http://schemas.openxmlformats.org/officeDocument/2006/relationships/image" Target="../media/image26.jpe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27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8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9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1.xml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tags" Target="../tags/tag190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tags" Target="../tags/tag288.xml"/><Relationship Id="rId98" Type="http://schemas.openxmlformats.org/officeDocument/2006/relationships/tags" Target="../tags/tag287.xml"/><Relationship Id="rId97" Type="http://schemas.openxmlformats.org/officeDocument/2006/relationships/tags" Target="../tags/tag286.xml"/><Relationship Id="rId96" Type="http://schemas.openxmlformats.org/officeDocument/2006/relationships/tags" Target="../tags/tag285.xml"/><Relationship Id="rId95" Type="http://schemas.openxmlformats.org/officeDocument/2006/relationships/tags" Target="../tags/tag284.xml"/><Relationship Id="rId94" Type="http://schemas.openxmlformats.org/officeDocument/2006/relationships/tags" Target="../tags/tag283.xml"/><Relationship Id="rId93" Type="http://schemas.openxmlformats.org/officeDocument/2006/relationships/tags" Target="../tags/tag282.xml"/><Relationship Id="rId92" Type="http://schemas.openxmlformats.org/officeDocument/2006/relationships/tags" Target="../tags/tag281.xml"/><Relationship Id="rId91" Type="http://schemas.openxmlformats.org/officeDocument/2006/relationships/tags" Target="../tags/tag280.xml"/><Relationship Id="rId90" Type="http://schemas.openxmlformats.org/officeDocument/2006/relationships/tags" Target="../tags/tag279.xml"/><Relationship Id="rId9" Type="http://schemas.openxmlformats.org/officeDocument/2006/relationships/tags" Target="../tags/tag198.xml"/><Relationship Id="rId89" Type="http://schemas.openxmlformats.org/officeDocument/2006/relationships/tags" Target="../tags/tag278.xml"/><Relationship Id="rId88" Type="http://schemas.openxmlformats.org/officeDocument/2006/relationships/tags" Target="../tags/tag277.xml"/><Relationship Id="rId87" Type="http://schemas.openxmlformats.org/officeDocument/2006/relationships/tags" Target="../tags/tag276.xml"/><Relationship Id="rId86" Type="http://schemas.openxmlformats.org/officeDocument/2006/relationships/tags" Target="../tags/tag275.xml"/><Relationship Id="rId85" Type="http://schemas.openxmlformats.org/officeDocument/2006/relationships/tags" Target="../tags/tag274.xml"/><Relationship Id="rId84" Type="http://schemas.openxmlformats.org/officeDocument/2006/relationships/tags" Target="../tags/tag273.xml"/><Relationship Id="rId83" Type="http://schemas.openxmlformats.org/officeDocument/2006/relationships/tags" Target="../tags/tag272.xml"/><Relationship Id="rId82" Type="http://schemas.openxmlformats.org/officeDocument/2006/relationships/tags" Target="../tags/tag271.xml"/><Relationship Id="rId81" Type="http://schemas.openxmlformats.org/officeDocument/2006/relationships/tags" Target="../tags/tag270.xml"/><Relationship Id="rId80" Type="http://schemas.openxmlformats.org/officeDocument/2006/relationships/tags" Target="../tags/tag269.xml"/><Relationship Id="rId8" Type="http://schemas.openxmlformats.org/officeDocument/2006/relationships/tags" Target="../tags/tag197.xml"/><Relationship Id="rId79" Type="http://schemas.openxmlformats.org/officeDocument/2006/relationships/tags" Target="../tags/tag268.xml"/><Relationship Id="rId78" Type="http://schemas.openxmlformats.org/officeDocument/2006/relationships/tags" Target="../tags/tag267.xml"/><Relationship Id="rId77" Type="http://schemas.openxmlformats.org/officeDocument/2006/relationships/tags" Target="../tags/tag266.xml"/><Relationship Id="rId76" Type="http://schemas.openxmlformats.org/officeDocument/2006/relationships/tags" Target="../tags/tag265.xml"/><Relationship Id="rId75" Type="http://schemas.openxmlformats.org/officeDocument/2006/relationships/tags" Target="../tags/tag264.xml"/><Relationship Id="rId74" Type="http://schemas.openxmlformats.org/officeDocument/2006/relationships/tags" Target="../tags/tag263.xml"/><Relationship Id="rId73" Type="http://schemas.openxmlformats.org/officeDocument/2006/relationships/tags" Target="../tags/tag262.xml"/><Relationship Id="rId72" Type="http://schemas.openxmlformats.org/officeDocument/2006/relationships/tags" Target="../tags/tag261.xml"/><Relationship Id="rId71" Type="http://schemas.openxmlformats.org/officeDocument/2006/relationships/tags" Target="../tags/tag260.xml"/><Relationship Id="rId70" Type="http://schemas.openxmlformats.org/officeDocument/2006/relationships/tags" Target="../tags/tag259.xml"/><Relationship Id="rId7" Type="http://schemas.openxmlformats.org/officeDocument/2006/relationships/tags" Target="../tags/tag196.xml"/><Relationship Id="rId69" Type="http://schemas.openxmlformats.org/officeDocument/2006/relationships/tags" Target="../tags/tag258.xml"/><Relationship Id="rId68" Type="http://schemas.openxmlformats.org/officeDocument/2006/relationships/tags" Target="../tags/tag257.xml"/><Relationship Id="rId67" Type="http://schemas.openxmlformats.org/officeDocument/2006/relationships/tags" Target="../tags/tag256.xml"/><Relationship Id="rId66" Type="http://schemas.openxmlformats.org/officeDocument/2006/relationships/tags" Target="../tags/tag255.xml"/><Relationship Id="rId65" Type="http://schemas.openxmlformats.org/officeDocument/2006/relationships/tags" Target="../tags/tag254.xml"/><Relationship Id="rId64" Type="http://schemas.openxmlformats.org/officeDocument/2006/relationships/tags" Target="../tags/tag253.xml"/><Relationship Id="rId63" Type="http://schemas.openxmlformats.org/officeDocument/2006/relationships/tags" Target="../tags/tag252.xml"/><Relationship Id="rId62" Type="http://schemas.openxmlformats.org/officeDocument/2006/relationships/tags" Target="../tags/tag251.xml"/><Relationship Id="rId61" Type="http://schemas.openxmlformats.org/officeDocument/2006/relationships/tags" Target="../tags/tag250.xml"/><Relationship Id="rId60" Type="http://schemas.openxmlformats.org/officeDocument/2006/relationships/tags" Target="../tags/tag249.xml"/><Relationship Id="rId6" Type="http://schemas.openxmlformats.org/officeDocument/2006/relationships/tags" Target="../tags/tag195.xml"/><Relationship Id="rId59" Type="http://schemas.openxmlformats.org/officeDocument/2006/relationships/tags" Target="../tags/tag248.xml"/><Relationship Id="rId58" Type="http://schemas.openxmlformats.org/officeDocument/2006/relationships/tags" Target="../tags/tag247.xml"/><Relationship Id="rId57" Type="http://schemas.openxmlformats.org/officeDocument/2006/relationships/tags" Target="../tags/tag246.xml"/><Relationship Id="rId56" Type="http://schemas.openxmlformats.org/officeDocument/2006/relationships/tags" Target="../tags/tag245.xml"/><Relationship Id="rId55" Type="http://schemas.openxmlformats.org/officeDocument/2006/relationships/tags" Target="../tags/tag244.xml"/><Relationship Id="rId54" Type="http://schemas.openxmlformats.org/officeDocument/2006/relationships/tags" Target="../tags/tag243.xml"/><Relationship Id="rId53" Type="http://schemas.openxmlformats.org/officeDocument/2006/relationships/tags" Target="../tags/tag242.xml"/><Relationship Id="rId52" Type="http://schemas.openxmlformats.org/officeDocument/2006/relationships/tags" Target="../tags/tag241.xml"/><Relationship Id="rId51" Type="http://schemas.openxmlformats.org/officeDocument/2006/relationships/tags" Target="../tags/tag240.xml"/><Relationship Id="rId50" Type="http://schemas.openxmlformats.org/officeDocument/2006/relationships/tags" Target="../tags/tag239.xml"/><Relationship Id="rId5" Type="http://schemas.openxmlformats.org/officeDocument/2006/relationships/tags" Target="../tags/tag194.xml"/><Relationship Id="rId49" Type="http://schemas.openxmlformats.org/officeDocument/2006/relationships/tags" Target="../tags/tag238.xml"/><Relationship Id="rId48" Type="http://schemas.openxmlformats.org/officeDocument/2006/relationships/tags" Target="../tags/tag237.xml"/><Relationship Id="rId47" Type="http://schemas.openxmlformats.org/officeDocument/2006/relationships/tags" Target="../tags/tag236.xml"/><Relationship Id="rId46" Type="http://schemas.openxmlformats.org/officeDocument/2006/relationships/tags" Target="../tags/tag235.xml"/><Relationship Id="rId45" Type="http://schemas.openxmlformats.org/officeDocument/2006/relationships/tags" Target="../tags/tag234.xml"/><Relationship Id="rId44" Type="http://schemas.openxmlformats.org/officeDocument/2006/relationships/tags" Target="../tags/tag233.xml"/><Relationship Id="rId43" Type="http://schemas.openxmlformats.org/officeDocument/2006/relationships/tags" Target="../tags/tag232.xml"/><Relationship Id="rId42" Type="http://schemas.openxmlformats.org/officeDocument/2006/relationships/tags" Target="../tags/tag231.xml"/><Relationship Id="rId41" Type="http://schemas.openxmlformats.org/officeDocument/2006/relationships/tags" Target="../tags/tag230.xml"/><Relationship Id="rId40" Type="http://schemas.openxmlformats.org/officeDocument/2006/relationships/tags" Target="../tags/tag229.xml"/><Relationship Id="rId4" Type="http://schemas.openxmlformats.org/officeDocument/2006/relationships/tags" Target="../tags/tag193.xml"/><Relationship Id="rId39" Type="http://schemas.openxmlformats.org/officeDocument/2006/relationships/tags" Target="../tags/tag228.xml"/><Relationship Id="rId38" Type="http://schemas.openxmlformats.org/officeDocument/2006/relationships/tags" Target="../tags/tag227.xml"/><Relationship Id="rId37" Type="http://schemas.openxmlformats.org/officeDocument/2006/relationships/tags" Target="../tags/tag226.xml"/><Relationship Id="rId36" Type="http://schemas.openxmlformats.org/officeDocument/2006/relationships/tags" Target="../tags/tag225.xml"/><Relationship Id="rId35" Type="http://schemas.openxmlformats.org/officeDocument/2006/relationships/tags" Target="../tags/tag224.xml"/><Relationship Id="rId34" Type="http://schemas.openxmlformats.org/officeDocument/2006/relationships/tags" Target="../tags/tag223.xml"/><Relationship Id="rId33" Type="http://schemas.openxmlformats.org/officeDocument/2006/relationships/tags" Target="../tags/tag222.xml"/><Relationship Id="rId32" Type="http://schemas.openxmlformats.org/officeDocument/2006/relationships/tags" Target="../tags/tag221.xml"/><Relationship Id="rId31" Type="http://schemas.openxmlformats.org/officeDocument/2006/relationships/tags" Target="../tags/tag220.xml"/><Relationship Id="rId30" Type="http://schemas.openxmlformats.org/officeDocument/2006/relationships/tags" Target="../tags/tag219.xml"/><Relationship Id="rId3" Type="http://schemas.openxmlformats.org/officeDocument/2006/relationships/tags" Target="../tags/tag192.xml"/><Relationship Id="rId29" Type="http://schemas.openxmlformats.org/officeDocument/2006/relationships/tags" Target="../tags/tag218.xml"/><Relationship Id="rId28" Type="http://schemas.openxmlformats.org/officeDocument/2006/relationships/tags" Target="../tags/tag217.xml"/><Relationship Id="rId27" Type="http://schemas.openxmlformats.org/officeDocument/2006/relationships/tags" Target="../tags/tag216.xml"/><Relationship Id="rId26" Type="http://schemas.openxmlformats.org/officeDocument/2006/relationships/tags" Target="../tags/tag215.xml"/><Relationship Id="rId25" Type="http://schemas.openxmlformats.org/officeDocument/2006/relationships/tags" Target="../tags/tag214.xml"/><Relationship Id="rId24" Type="http://schemas.openxmlformats.org/officeDocument/2006/relationships/tags" Target="../tags/tag213.xml"/><Relationship Id="rId23" Type="http://schemas.openxmlformats.org/officeDocument/2006/relationships/tags" Target="../tags/tag212.xml"/><Relationship Id="rId22" Type="http://schemas.openxmlformats.org/officeDocument/2006/relationships/tags" Target="../tags/tag211.xml"/><Relationship Id="rId21" Type="http://schemas.openxmlformats.org/officeDocument/2006/relationships/tags" Target="../tags/tag210.xml"/><Relationship Id="rId20" Type="http://schemas.openxmlformats.org/officeDocument/2006/relationships/tags" Target="../tags/tag209.xml"/><Relationship Id="rId2" Type="http://schemas.openxmlformats.org/officeDocument/2006/relationships/image" Target="../media/image12.jpeg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1.xml"/><Relationship Id="rId119" Type="http://schemas.openxmlformats.org/officeDocument/2006/relationships/image" Target="../media/image4.png"/><Relationship Id="rId118" Type="http://schemas.openxmlformats.org/officeDocument/2006/relationships/tags" Target="../tags/tag307.xml"/><Relationship Id="rId117" Type="http://schemas.openxmlformats.org/officeDocument/2006/relationships/tags" Target="../tags/tag306.xml"/><Relationship Id="rId116" Type="http://schemas.openxmlformats.org/officeDocument/2006/relationships/tags" Target="../tags/tag305.xml"/><Relationship Id="rId115" Type="http://schemas.openxmlformats.org/officeDocument/2006/relationships/tags" Target="../tags/tag304.xml"/><Relationship Id="rId114" Type="http://schemas.openxmlformats.org/officeDocument/2006/relationships/tags" Target="../tags/tag303.xml"/><Relationship Id="rId113" Type="http://schemas.openxmlformats.org/officeDocument/2006/relationships/tags" Target="../tags/tag302.xml"/><Relationship Id="rId112" Type="http://schemas.openxmlformats.org/officeDocument/2006/relationships/tags" Target="../tags/tag301.xml"/><Relationship Id="rId111" Type="http://schemas.openxmlformats.org/officeDocument/2006/relationships/tags" Target="../tags/tag300.xml"/><Relationship Id="rId110" Type="http://schemas.openxmlformats.org/officeDocument/2006/relationships/tags" Target="../tags/tag299.xml"/><Relationship Id="rId11" Type="http://schemas.openxmlformats.org/officeDocument/2006/relationships/tags" Target="../tags/tag200.xml"/><Relationship Id="rId109" Type="http://schemas.openxmlformats.org/officeDocument/2006/relationships/tags" Target="../tags/tag298.xml"/><Relationship Id="rId108" Type="http://schemas.openxmlformats.org/officeDocument/2006/relationships/tags" Target="../tags/tag297.xml"/><Relationship Id="rId107" Type="http://schemas.openxmlformats.org/officeDocument/2006/relationships/tags" Target="../tags/tag296.xml"/><Relationship Id="rId106" Type="http://schemas.openxmlformats.org/officeDocument/2006/relationships/tags" Target="../tags/tag295.xml"/><Relationship Id="rId105" Type="http://schemas.openxmlformats.org/officeDocument/2006/relationships/tags" Target="../tags/tag294.xml"/><Relationship Id="rId104" Type="http://schemas.openxmlformats.org/officeDocument/2006/relationships/tags" Target="../tags/tag293.xml"/><Relationship Id="rId103" Type="http://schemas.openxmlformats.org/officeDocument/2006/relationships/tags" Target="../tags/tag292.xml"/><Relationship Id="rId102" Type="http://schemas.openxmlformats.org/officeDocument/2006/relationships/tags" Target="../tags/tag291.xml"/><Relationship Id="rId101" Type="http://schemas.openxmlformats.org/officeDocument/2006/relationships/tags" Target="../tags/tag290.xml"/><Relationship Id="rId100" Type="http://schemas.openxmlformats.org/officeDocument/2006/relationships/tags" Target="../tags/tag289.xml"/><Relationship Id="rId10" Type="http://schemas.openxmlformats.org/officeDocument/2006/relationships/tags" Target="../tags/tag199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9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0.xml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3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1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7.xml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tags" Target="../tags/tag316.xml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tags" Target="../tags/tag414.xml"/><Relationship Id="rId98" Type="http://schemas.openxmlformats.org/officeDocument/2006/relationships/tags" Target="../tags/tag413.xml"/><Relationship Id="rId97" Type="http://schemas.openxmlformats.org/officeDocument/2006/relationships/tags" Target="../tags/tag412.xml"/><Relationship Id="rId96" Type="http://schemas.openxmlformats.org/officeDocument/2006/relationships/tags" Target="../tags/tag411.xml"/><Relationship Id="rId95" Type="http://schemas.openxmlformats.org/officeDocument/2006/relationships/tags" Target="../tags/tag410.xml"/><Relationship Id="rId94" Type="http://schemas.openxmlformats.org/officeDocument/2006/relationships/tags" Target="../tags/tag409.xml"/><Relationship Id="rId93" Type="http://schemas.openxmlformats.org/officeDocument/2006/relationships/tags" Target="../tags/tag408.xml"/><Relationship Id="rId92" Type="http://schemas.openxmlformats.org/officeDocument/2006/relationships/tags" Target="../tags/tag407.xml"/><Relationship Id="rId91" Type="http://schemas.openxmlformats.org/officeDocument/2006/relationships/tags" Target="../tags/tag406.xml"/><Relationship Id="rId90" Type="http://schemas.openxmlformats.org/officeDocument/2006/relationships/tags" Target="../tags/tag405.xml"/><Relationship Id="rId9" Type="http://schemas.openxmlformats.org/officeDocument/2006/relationships/tags" Target="../tags/tag324.xml"/><Relationship Id="rId89" Type="http://schemas.openxmlformats.org/officeDocument/2006/relationships/tags" Target="../tags/tag404.xml"/><Relationship Id="rId88" Type="http://schemas.openxmlformats.org/officeDocument/2006/relationships/tags" Target="../tags/tag403.xml"/><Relationship Id="rId87" Type="http://schemas.openxmlformats.org/officeDocument/2006/relationships/tags" Target="../tags/tag402.xml"/><Relationship Id="rId86" Type="http://schemas.openxmlformats.org/officeDocument/2006/relationships/tags" Target="../tags/tag401.xml"/><Relationship Id="rId85" Type="http://schemas.openxmlformats.org/officeDocument/2006/relationships/tags" Target="../tags/tag400.xml"/><Relationship Id="rId84" Type="http://schemas.openxmlformats.org/officeDocument/2006/relationships/tags" Target="../tags/tag399.xml"/><Relationship Id="rId83" Type="http://schemas.openxmlformats.org/officeDocument/2006/relationships/tags" Target="../tags/tag398.xml"/><Relationship Id="rId82" Type="http://schemas.openxmlformats.org/officeDocument/2006/relationships/tags" Target="../tags/tag397.xml"/><Relationship Id="rId81" Type="http://schemas.openxmlformats.org/officeDocument/2006/relationships/tags" Target="../tags/tag396.xml"/><Relationship Id="rId80" Type="http://schemas.openxmlformats.org/officeDocument/2006/relationships/tags" Target="../tags/tag395.xml"/><Relationship Id="rId8" Type="http://schemas.openxmlformats.org/officeDocument/2006/relationships/tags" Target="../tags/tag323.xml"/><Relationship Id="rId79" Type="http://schemas.openxmlformats.org/officeDocument/2006/relationships/tags" Target="../tags/tag394.xml"/><Relationship Id="rId78" Type="http://schemas.openxmlformats.org/officeDocument/2006/relationships/tags" Target="../tags/tag393.xml"/><Relationship Id="rId77" Type="http://schemas.openxmlformats.org/officeDocument/2006/relationships/tags" Target="../tags/tag392.xml"/><Relationship Id="rId76" Type="http://schemas.openxmlformats.org/officeDocument/2006/relationships/tags" Target="../tags/tag391.xml"/><Relationship Id="rId75" Type="http://schemas.openxmlformats.org/officeDocument/2006/relationships/tags" Target="../tags/tag390.xml"/><Relationship Id="rId74" Type="http://schemas.openxmlformats.org/officeDocument/2006/relationships/tags" Target="../tags/tag389.xml"/><Relationship Id="rId73" Type="http://schemas.openxmlformats.org/officeDocument/2006/relationships/tags" Target="../tags/tag388.xml"/><Relationship Id="rId72" Type="http://schemas.openxmlformats.org/officeDocument/2006/relationships/tags" Target="../tags/tag387.xml"/><Relationship Id="rId71" Type="http://schemas.openxmlformats.org/officeDocument/2006/relationships/tags" Target="../tags/tag386.xml"/><Relationship Id="rId70" Type="http://schemas.openxmlformats.org/officeDocument/2006/relationships/tags" Target="../tags/tag385.xml"/><Relationship Id="rId7" Type="http://schemas.openxmlformats.org/officeDocument/2006/relationships/tags" Target="../tags/tag322.xml"/><Relationship Id="rId69" Type="http://schemas.openxmlformats.org/officeDocument/2006/relationships/tags" Target="../tags/tag384.xml"/><Relationship Id="rId68" Type="http://schemas.openxmlformats.org/officeDocument/2006/relationships/tags" Target="../tags/tag383.xml"/><Relationship Id="rId67" Type="http://schemas.openxmlformats.org/officeDocument/2006/relationships/tags" Target="../tags/tag382.xml"/><Relationship Id="rId66" Type="http://schemas.openxmlformats.org/officeDocument/2006/relationships/tags" Target="../tags/tag381.xml"/><Relationship Id="rId65" Type="http://schemas.openxmlformats.org/officeDocument/2006/relationships/tags" Target="../tags/tag380.xml"/><Relationship Id="rId64" Type="http://schemas.openxmlformats.org/officeDocument/2006/relationships/tags" Target="../tags/tag379.xml"/><Relationship Id="rId63" Type="http://schemas.openxmlformats.org/officeDocument/2006/relationships/tags" Target="../tags/tag378.xml"/><Relationship Id="rId62" Type="http://schemas.openxmlformats.org/officeDocument/2006/relationships/tags" Target="../tags/tag377.xml"/><Relationship Id="rId61" Type="http://schemas.openxmlformats.org/officeDocument/2006/relationships/tags" Target="../tags/tag376.xml"/><Relationship Id="rId60" Type="http://schemas.openxmlformats.org/officeDocument/2006/relationships/tags" Target="../tags/tag375.xml"/><Relationship Id="rId6" Type="http://schemas.openxmlformats.org/officeDocument/2006/relationships/tags" Target="../tags/tag321.xml"/><Relationship Id="rId59" Type="http://schemas.openxmlformats.org/officeDocument/2006/relationships/tags" Target="../tags/tag374.xml"/><Relationship Id="rId58" Type="http://schemas.openxmlformats.org/officeDocument/2006/relationships/tags" Target="../tags/tag373.xml"/><Relationship Id="rId57" Type="http://schemas.openxmlformats.org/officeDocument/2006/relationships/tags" Target="../tags/tag372.xml"/><Relationship Id="rId56" Type="http://schemas.openxmlformats.org/officeDocument/2006/relationships/tags" Target="../tags/tag371.xml"/><Relationship Id="rId55" Type="http://schemas.openxmlformats.org/officeDocument/2006/relationships/tags" Target="../tags/tag370.xml"/><Relationship Id="rId54" Type="http://schemas.openxmlformats.org/officeDocument/2006/relationships/tags" Target="../tags/tag369.xml"/><Relationship Id="rId53" Type="http://schemas.openxmlformats.org/officeDocument/2006/relationships/tags" Target="../tags/tag368.xml"/><Relationship Id="rId52" Type="http://schemas.openxmlformats.org/officeDocument/2006/relationships/tags" Target="../tags/tag367.xml"/><Relationship Id="rId51" Type="http://schemas.openxmlformats.org/officeDocument/2006/relationships/tags" Target="../tags/tag366.xml"/><Relationship Id="rId50" Type="http://schemas.openxmlformats.org/officeDocument/2006/relationships/tags" Target="../tags/tag365.xml"/><Relationship Id="rId5" Type="http://schemas.openxmlformats.org/officeDocument/2006/relationships/tags" Target="../tags/tag320.xml"/><Relationship Id="rId49" Type="http://schemas.openxmlformats.org/officeDocument/2006/relationships/tags" Target="../tags/tag364.xml"/><Relationship Id="rId48" Type="http://schemas.openxmlformats.org/officeDocument/2006/relationships/tags" Target="../tags/tag363.xml"/><Relationship Id="rId47" Type="http://schemas.openxmlformats.org/officeDocument/2006/relationships/tags" Target="../tags/tag362.xml"/><Relationship Id="rId46" Type="http://schemas.openxmlformats.org/officeDocument/2006/relationships/tags" Target="../tags/tag361.xml"/><Relationship Id="rId45" Type="http://schemas.openxmlformats.org/officeDocument/2006/relationships/tags" Target="../tags/tag360.xml"/><Relationship Id="rId44" Type="http://schemas.openxmlformats.org/officeDocument/2006/relationships/tags" Target="../tags/tag359.xml"/><Relationship Id="rId43" Type="http://schemas.openxmlformats.org/officeDocument/2006/relationships/tags" Target="../tags/tag358.xml"/><Relationship Id="rId42" Type="http://schemas.openxmlformats.org/officeDocument/2006/relationships/tags" Target="../tags/tag357.xml"/><Relationship Id="rId41" Type="http://schemas.openxmlformats.org/officeDocument/2006/relationships/tags" Target="../tags/tag356.xml"/><Relationship Id="rId40" Type="http://schemas.openxmlformats.org/officeDocument/2006/relationships/tags" Target="../tags/tag355.xml"/><Relationship Id="rId4" Type="http://schemas.openxmlformats.org/officeDocument/2006/relationships/tags" Target="../tags/tag319.xml"/><Relationship Id="rId39" Type="http://schemas.openxmlformats.org/officeDocument/2006/relationships/tags" Target="../tags/tag354.xml"/><Relationship Id="rId38" Type="http://schemas.openxmlformats.org/officeDocument/2006/relationships/tags" Target="../tags/tag353.xml"/><Relationship Id="rId37" Type="http://schemas.openxmlformats.org/officeDocument/2006/relationships/tags" Target="../tags/tag352.xml"/><Relationship Id="rId36" Type="http://schemas.openxmlformats.org/officeDocument/2006/relationships/tags" Target="../tags/tag351.xml"/><Relationship Id="rId35" Type="http://schemas.openxmlformats.org/officeDocument/2006/relationships/tags" Target="../tags/tag350.xml"/><Relationship Id="rId34" Type="http://schemas.openxmlformats.org/officeDocument/2006/relationships/tags" Target="../tags/tag349.xml"/><Relationship Id="rId33" Type="http://schemas.openxmlformats.org/officeDocument/2006/relationships/tags" Target="../tags/tag348.xml"/><Relationship Id="rId32" Type="http://schemas.openxmlformats.org/officeDocument/2006/relationships/tags" Target="../tags/tag347.xml"/><Relationship Id="rId31" Type="http://schemas.openxmlformats.org/officeDocument/2006/relationships/tags" Target="../tags/tag346.xml"/><Relationship Id="rId30" Type="http://schemas.openxmlformats.org/officeDocument/2006/relationships/tags" Target="../tags/tag345.xml"/><Relationship Id="rId3" Type="http://schemas.openxmlformats.org/officeDocument/2006/relationships/tags" Target="../tags/tag318.xml"/><Relationship Id="rId29" Type="http://schemas.openxmlformats.org/officeDocument/2006/relationships/tags" Target="../tags/tag344.xml"/><Relationship Id="rId28" Type="http://schemas.openxmlformats.org/officeDocument/2006/relationships/tags" Target="../tags/tag343.xml"/><Relationship Id="rId27" Type="http://schemas.openxmlformats.org/officeDocument/2006/relationships/tags" Target="../tags/tag342.xml"/><Relationship Id="rId26" Type="http://schemas.openxmlformats.org/officeDocument/2006/relationships/tags" Target="../tags/tag341.xml"/><Relationship Id="rId25" Type="http://schemas.openxmlformats.org/officeDocument/2006/relationships/tags" Target="../tags/tag340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tags" Target="../tags/tag337.xml"/><Relationship Id="rId21" Type="http://schemas.openxmlformats.org/officeDocument/2006/relationships/tags" Target="../tags/tag336.xml"/><Relationship Id="rId20" Type="http://schemas.openxmlformats.org/officeDocument/2006/relationships/tags" Target="../tags/tag335.xml"/><Relationship Id="rId2" Type="http://schemas.openxmlformats.org/officeDocument/2006/relationships/image" Target="../media/image12.jpeg"/><Relationship Id="rId19" Type="http://schemas.openxmlformats.org/officeDocument/2006/relationships/tags" Target="../tags/tag334.xml"/><Relationship Id="rId18" Type="http://schemas.openxmlformats.org/officeDocument/2006/relationships/tags" Target="../tags/tag333.xml"/><Relationship Id="rId17" Type="http://schemas.openxmlformats.org/officeDocument/2006/relationships/tags" Target="../tags/tag332.xml"/><Relationship Id="rId16" Type="http://schemas.openxmlformats.org/officeDocument/2006/relationships/tags" Target="../tags/tag331.xml"/><Relationship Id="rId15" Type="http://schemas.openxmlformats.org/officeDocument/2006/relationships/tags" Target="../tags/tag330.xml"/><Relationship Id="rId14" Type="http://schemas.openxmlformats.org/officeDocument/2006/relationships/tags" Target="../tags/tag329.xml"/><Relationship Id="rId13" Type="http://schemas.openxmlformats.org/officeDocument/2006/relationships/tags" Target="../tags/tag328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7.xml"/><Relationship Id="rId119" Type="http://schemas.openxmlformats.org/officeDocument/2006/relationships/image" Target="../media/image4.png"/><Relationship Id="rId118" Type="http://schemas.openxmlformats.org/officeDocument/2006/relationships/tags" Target="../tags/tag433.xml"/><Relationship Id="rId117" Type="http://schemas.openxmlformats.org/officeDocument/2006/relationships/tags" Target="../tags/tag432.xml"/><Relationship Id="rId116" Type="http://schemas.openxmlformats.org/officeDocument/2006/relationships/tags" Target="../tags/tag431.xml"/><Relationship Id="rId115" Type="http://schemas.openxmlformats.org/officeDocument/2006/relationships/tags" Target="../tags/tag430.xml"/><Relationship Id="rId114" Type="http://schemas.openxmlformats.org/officeDocument/2006/relationships/tags" Target="../tags/tag429.xml"/><Relationship Id="rId113" Type="http://schemas.openxmlformats.org/officeDocument/2006/relationships/tags" Target="../tags/tag428.xml"/><Relationship Id="rId112" Type="http://schemas.openxmlformats.org/officeDocument/2006/relationships/tags" Target="../tags/tag427.xml"/><Relationship Id="rId111" Type="http://schemas.openxmlformats.org/officeDocument/2006/relationships/tags" Target="../tags/tag426.xml"/><Relationship Id="rId110" Type="http://schemas.openxmlformats.org/officeDocument/2006/relationships/tags" Target="../tags/tag425.xml"/><Relationship Id="rId11" Type="http://schemas.openxmlformats.org/officeDocument/2006/relationships/tags" Target="../tags/tag326.xml"/><Relationship Id="rId109" Type="http://schemas.openxmlformats.org/officeDocument/2006/relationships/tags" Target="../tags/tag424.xml"/><Relationship Id="rId108" Type="http://schemas.openxmlformats.org/officeDocument/2006/relationships/tags" Target="../tags/tag423.xml"/><Relationship Id="rId107" Type="http://schemas.openxmlformats.org/officeDocument/2006/relationships/tags" Target="../tags/tag422.xml"/><Relationship Id="rId106" Type="http://schemas.openxmlformats.org/officeDocument/2006/relationships/tags" Target="../tags/tag421.xml"/><Relationship Id="rId105" Type="http://schemas.openxmlformats.org/officeDocument/2006/relationships/tags" Target="../tags/tag420.xml"/><Relationship Id="rId104" Type="http://schemas.openxmlformats.org/officeDocument/2006/relationships/tags" Target="../tags/tag419.xml"/><Relationship Id="rId103" Type="http://schemas.openxmlformats.org/officeDocument/2006/relationships/tags" Target="../tags/tag418.xml"/><Relationship Id="rId102" Type="http://schemas.openxmlformats.org/officeDocument/2006/relationships/tags" Target="../tags/tag417.xml"/><Relationship Id="rId101" Type="http://schemas.openxmlformats.org/officeDocument/2006/relationships/tags" Target="../tags/tag416.xml"/><Relationship Id="rId100" Type="http://schemas.openxmlformats.org/officeDocument/2006/relationships/tags" Target="../tags/tag415.xml"/><Relationship Id="rId10" Type="http://schemas.openxmlformats.org/officeDocument/2006/relationships/tags" Target="../tags/tag325.xml"/><Relationship Id="rId1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4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435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436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9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0.xml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1.xml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4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45.xml"/><Relationship Id="rId1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46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50.xml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tags" Target="../tags/tag449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4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如果不加强改革，这家工厂是没有出路的。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这篇论文的用词很不规范，需要进一步修改。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chū lù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出路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way out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guī</a:t>
              </a: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fàn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规范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standard, normative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事到如今，只能先谋求一条生存之路。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móu qiú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谋求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seek, to strive for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堵塞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jam, to block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dǔ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sè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皆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all, each and every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jiē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滞留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detained,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be stuck in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liú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明智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wise, sensible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míng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出路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way out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规范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standard, normative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guī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谋求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seek, to strive for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móu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qiú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堵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99758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堵车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堵得慌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一堵墙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堵塞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围堵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33575"/>
            <a:ext cx="938085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使用过导航仪的车主都知道，在不堵车的前提下，往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往导航仪推荐的路线更近。</a:t>
            </a:r>
            <a:endParaRPr lang="zh-CN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655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入春以来，黄河上游冰层融化，大块冰凌将下游水道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堵塞，水位上涨，部分河段告急。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滞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3034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滞留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滞销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呆滞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停滞不前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26355"/>
            <a:ext cx="847280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做事要讲究稳妥，但稳妥变成停滞不前就坏了。</a:t>
            </a:r>
            <a:endParaRPr lang="zh-CN" altLang="en-US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46165"/>
            <a:ext cx="85826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有统计显示，游客在桂林滞留时间，一般超过4日。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51523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谋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4022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40474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40474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508885"/>
            <a:ext cx="829627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阴谋诡计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有勇有谋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足智多谋</a:t>
            </a:r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深谋远虑</a:t>
            </a:r>
            <a:endParaRPr lang="zh-CN" altLang="en-US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940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9661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9661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531235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还是得提高警惕,防备小人的阴谋诡计。</a:t>
            </a:r>
            <a:endParaRPr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859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8340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8848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6308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英国小说家笔下的福尔摩斯足智多谋，依据蛛丝马迹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便能破获疑案。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1311910" y="2567940"/>
            <a:ext cx="2353310" cy="1420495"/>
          </a:xfrm>
          <a:prstGeom prst="ellipse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66649"/>
            <a:chOff x="7787" y="3144"/>
            <a:chExt cx="5660" cy="185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动不动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表示很容易做出某种反应或行动，多用于不希望发生的事情。</a:t>
              </a:r>
              <a:endParaRPr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530" y="1739265"/>
            <a:ext cx="9900285" cy="828675"/>
            <a:chOff x="278" y="3426"/>
            <a:chExt cx="15591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278" y="3623"/>
              <a:ext cx="15591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他最近工作忙，压力大，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动不动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就着急、发脾气。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243580"/>
            <a:ext cx="9173845" cy="1037590"/>
            <a:chOff x="518" y="3097"/>
            <a:chExt cx="14447" cy="1634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283"/>
              <a:ext cx="14445" cy="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3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作为一种将人解放出来的灵活的交通工具，</a:t>
              </a:r>
              <a:r>
                <a:rPr lang="zh-CN" altLang="en-US" sz="23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动不动</a:t>
              </a:r>
              <a:r>
                <a:rPr lang="zh-CN" altLang="en-US" sz="23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就要将其淘汰，似乎不是明智之举，根本出路还是要在清洁环保、规范驾车上下功夫。</a:t>
              </a:r>
              <a:endParaRPr lang="zh-CN" altLang="en-US" sz="23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295" y="4963795"/>
            <a:ext cx="9174480" cy="1097915"/>
            <a:chOff x="518" y="3426"/>
            <a:chExt cx="13447" cy="1729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7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460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父母要多与孩子交流，不要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动不动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就呵斥压服，以“住嘴”来强行制止孩子发表意见。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641850" y="540385"/>
            <a:ext cx="1646555" cy="1465580"/>
          </a:xfrm>
          <a:prstGeom prst="ellipse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732395" y="5444490"/>
            <a:ext cx="1643380" cy="1413510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2221865"/>
            <a:ext cx="82283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他身体很弱，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                                         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778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6673" y="5590540"/>
            <a:ext cx="83458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对孩子要耐心，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                                      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动不动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3906520"/>
            <a:ext cx="8691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你的电脑该换了，</a:t>
            </a:r>
            <a:r>
              <a:rPr lang="zh-CN" altLang="en-US" sz="28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           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，多耽误事啊 。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507355" y="2186940"/>
            <a:ext cx="3204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动不动就生病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07355" y="3850640"/>
            <a:ext cx="3204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动不动就死机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03620" y="5565775"/>
            <a:ext cx="3204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别动不动就发火</a:t>
            </a:r>
            <a:endParaRPr lang="zh-CN" altLang="en-US" sz="2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多年来，他一直承受着病痛的折磨。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汽车要是也有双翼，能飞起来就好了。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zhé mó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折磨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torture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翼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n. wing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我敢担保，同学们一定会选你当班长。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你的看法大体正确，但还不够全面。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dān bǎo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担保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warrant, to guarantee,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ensure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dà tǐ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大体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roughly, more or less,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on the whole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这篇文章勾画出了某些人的丑恶嘴脸。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美术老师几笔就勾画出一个人体的轮廓。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2005552"/>
            <a:chOff x="7787" y="2920"/>
            <a:chExt cx="5660" cy="2231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gōu huà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勾画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draw the outline of,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sketch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lún</a:t>
              </a:r>
              <a:r>
                <a:rPr 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kuò</a:t>
              </a:r>
              <a:endParaRPr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轮廓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outline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你这样当众指责他，未免太过分了。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2005552"/>
            <a:chOff x="7787" y="2920"/>
            <a:chExt cx="5660" cy="2231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zhǐ zé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指责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censure,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criticize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折磨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torture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zhé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mó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257550"/>
            <a:chOff x="9330" y="2028"/>
            <a:chExt cx="3465" cy="51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担保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warrant, to guarantee,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ensure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bǎo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翼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wing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257550"/>
            <a:chOff x="9262" y="2028"/>
            <a:chExt cx="3533" cy="51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大体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adv. roughly, more or less,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on the whole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tǐ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257550"/>
            <a:chOff x="4717" y="1909"/>
            <a:chExt cx="3511" cy="51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勾画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draw the outline of,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sketch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gōu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轮廓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outline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lún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kuò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指责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censure,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criticize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zé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327"/>
              <a:ext cx="5660" cy="1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甲乙丙丁……</a:t>
              </a:r>
              <a:endParaRPr sz="3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用来对事物进行排序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691640"/>
            <a:ext cx="9456420" cy="953135"/>
            <a:chOff x="517" y="3351"/>
            <a:chExt cx="14892" cy="1501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351"/>
              <a:ext cx="14892" cy="1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甲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：更加清洁、安全；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乙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：能自动行驶；</a:t>
              </a:r>
              <a:r>
                <a:rPr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丙</a:t>
              </a:r>
              <a:r>
                <a:rPr lang="zh-CN" altLang="en-US" sz="28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：融合数字生活方式。</a:t>
              </a:r>
              <a:endParaRPr lang="zh-CN" altLang="en-US" sz="28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77800" y="3243580"/>
            <a:ext cx="9173845" cy="3365500"/>
            <a:chOff x="518" y="3097"/>
            <a:chExt cx="14447" cy="5300"/>
          </a:xfrm>
        </p:grpSpPr>
        <p:sp>
          <p:nvSpPr>
            <p:cNvPr id="81" name="圆角矩形 80"/>
            <p:cNvSpPr/>
            <p:nvPr/>
          </p:nvSpPr>
          <p:spPr>
            <a:xfrm>
              <a:off x="518" y="3097"/>
              <a:ext cx="14447" cy="530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611" y="3271"/>
              <a:ext cx="14255" cy="4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甲乙丙丁</a:t>
              </a:r>
              <a:r>
                <a:rPr lang="zh-CN" altLang="en-US" sz="2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四人的车分别为白色、银色、蓝色和红色。在问到他们各自车的颜色时，甲说：“乙的车不是白色。”乙说：“丙的车是红色的。”丙说：“丁的车不是蓝色的。”丁说：“甲、乙、丙三人中有一个人的车是红色的，而且只有这个人说的是实话。”假如丁说的是实话，那么以下说法正确的是：（</a:t>
              </a:r>
              <a:r>
                <a:rPr lang="en-US" altLang="zh-CN" sz="2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         </a:t>
              </a:r>
              <a:r>
                <a:rPr lang="zh-CN" altLang="en-US" sz="2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）。</a:t>
              </a:r>
              <a:endParaRPr lang="zh-CN" altLang="en-US" sz="2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2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A. 甲的车是白色的，乙的车是银色的</a:t>
              </a:r>
              <a:endParaRPr lang="zh-CN" altLang="en-US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2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B. 乙的车是蓝色的，丙的车是红色的</a:t>
              </a:r>
              <a:endParaRPr lang="zh-CN" altLang="en-US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2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C. 丙的车是白色的，丁的车是蓝色的</a:t>
              </a:r>
              <a:endParaRPr lang="zh-CN" altLang="en-US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 fontAlgn="base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22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D. </a:t>
              </a:r>
              <a:r>
                <a:rPr lang="zh-CN" altLang="en-US" sz="2200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丙的车是银色的，甲的车是红色的</a:t>
              </a:r>
              <a:endParaRPr lang="zh-CN" altLang="en-US" sz="2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6790" y="1793240"/>
            <a:ext cx="2599055" cy="17710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256359"/>
            <a:chOff x="7787" y="3144"/>
            <a:chExt cx="5660" cy="2510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327"/>
              <a:ext cx="5660" cy="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甲乙丙丁……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12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“甲、乙、丙、丁、午、己、庚、辛、壬、癸”称作天干，“子、丑、寅、卯、辰、巳、午、未、申、酉、戌、亥”称作地支。天干地支简称“干支”。古人用天干的十个字和地支的十二个字按顺序配合，可配合成六十组，周而复始，循环使用，用以纪日、纪年，现在中国农历仍用干支来纪年。</a:t>
              </a:r>
              <a:endParaRPr lang="zh-CN" altLang="en-US" sz="12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295" y="1739265"/>
            <a:ext cx="9456420" cy="828675"/>
            <a:chOff x="517" y="3426"/>
            <a:chExt cx="14892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7" y="3606"/>
              <a:ext cx="14892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2015年，农历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乙未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9395" y="3398520"/>
            <a:ext cx="8976995" cy="828675"/>
            <a:chOff x="517" y="3426"/>
            <a:chExt cx="14892" cy="1305"/>
          </a:xfrm>
        </p:grpSpPr>
        <p:sp>
          <p:nvSpPr>
            <p:cNvPr id="3" name="圆角矩形 2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" name="文本框 7"/>
            <p:cNvSpPr txBox="1"/>
            <p:nvPr/>
          </p:nvSpPr>
          <p:spPr>
            <a:xfrm>
              <a:off x="517" y="3623"/>
              <a:ext cx="14892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甲</a:t>
              </a: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午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战争发生在1894年。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8760" y="5103495"/>
            <a:ext cx="8976995" cy="828675"/>
            <a:chOff x="517" y="3426"/>
            <a:chExt cx="14892" cy="1305"/>
          </a:xfrm>
        </p:grpSpPr>
        <p:sp>
          <p:nvSpPr>
            <p:cNvPr id="7" name="圆角矩形 6"/>
            <p:cNvSpPr/>
            <p:nvPr/>
          </p:nvSpPr>
          <p:spPr>
            <a:xfrm>
              <a:off x="518" y="3426"/>
              <a:ext cx="14891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517" y="3623"/>
              <a:ext cx="14892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甲申</a:t>
              </a:r>
              <a:r>
                <a:rPr lang="zh-CN" altLang="en-US" sz="3200" b="1" noProof="0" dirty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年来临之际，祝您健康幸福，心想事成。</a:t>
              </a:r>
              <a:endPara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40" name="pasted-im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1743075"/>
            <a:ext cx="2313305" cy="2313305"/>
          </a:xfrm>
          <a:prstGeom prst="ellipse">
            <a:avLst/>
          </a:prstGeom>
          <a:ln w="12700">
            <a:miter lim="400000"/>
            <a:headEnd/>
            <a:tailEnd/>
          </a:ln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48790" y="2948940"/>
            <a:ext cx="8948420" cy="677545"/>
            <a:chOff x="4428" y="462"/>
            <a:chExt cx="3212" cy="1067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00" y="578"/>
              <a:ext cx="3140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A. 她姓甲，叫甲吉。</a:t>
              </a:r>
              <a:endParaRPr lang="zh-CN" altLang="en-US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89217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下列哪句中的“甲乙丙丁......”和上面讲的意思不同</a:t>
              </a:r>
              <a:r>
                <a:rPr lang="zh-CN" sz="28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？</a:t>
              </a:r>
              <a:endParaRPr lang="zh-CN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1748790" y="4155440"/>
            <a:ext cx="8948420" cy="677545"/>
            <a:chOff x="4428" y="462"/>
            <a:chExt cx="3208" cy="1067"/>
          </a:xfrm>
        </p:grpSpPr>
        <p:sp>
          <p:nvSpPr>
            <p:cNvPr id="7" name="圆角矩形 6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96" y="585"/>
              <a:ext cx="3140" cy="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B. 他叫李甲申，肯定是1944年出生的，那一年是甲申年。</a:t>
              </a:r>
              <a:endParaRPr lang="zh-CN" altLang="en-US" sz="2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70" name="小钩"/>
          <p:cNvGrpSpPr/>
          <p:nvPr/>
        </p:nvGrpSpPr>
        <p:grpSpPr>
          <a:xfrm>
            <a:off x="10247630" y="4207510"/>
            <a:ext cx="579755" cy="560070"/>
            <a:chOff x="677837" y="1446312"/>
            <a:chExt cx="633828" cy="612000"/>
          </a:xfrm>
        </p:grpSpPr>
        <p:sp>
          <p:nvSpPr>
            <p:cNvPr id="65" name="椭圆 64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1746250" y="5329555"/>
            <a:ext cx="8948420" cy="677545"/>
            <a:chOff x="4428" y="462"/>
            <a:chExt cx="3208" cy="1067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96" y="636"/>
              <a:ext cx="3140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</a:t>
              </a:r>
              <a:r>
                <a:rPr lang="zh-CN" altLang="en-US" sz="24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. 这篇文章分为甲、乙、丙三部分，我最喜欢的是第三部分。</a:t>
              </a:r>
              <a:endPara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小钩"/>
          <p:cNvGrpSpPr/>
          <p:nvPr/>
        </p:nvGrpSpPr>
        <p:grpSpPr>
          <a:xfrm>
            <a:off x="10213975" y="5363845"/>
            <a:ext cx="579755" cy="560070"/>
            <a:chOff x="677837" y="1446312"/>
            <a:chExt cx="633828" cy="612000"/>
          </a:xfrm>
        </p:grpSpPr>
        <p:sp>
          <p:nvSpPr>
            <p:cNvPr id="14" name="椭圆 13"/>
            <p:cNvSpPr/>
            <p:nvPr/>
          </p:nvSpPr>
          <p:spPr>
            <a:xfrm>
              <a:off x="699665" y="1446312"/>
              <a:ext cx="612000" cy="61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2" t="18621" r="14688" b="11881"/>
            <a:stretch>
              <a:fillRect/>
            </a:stretch>
          </p:blipFill>
          <p:spPr>
            <a:xfrm>
              <a:off x="677837" y="1480289"/>
              <a:ext cx="580878" cy="5612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65810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春天来了，小河里的冰逐渐融化了。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2803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在海上开采石油，要克服许多困难。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953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爸爸安全行车两万公里，没有发生过交通事故。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9317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知道什么叫“忍痛割爱”吗？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róng huà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融化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melt, to thaw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shí yóu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石油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petroleum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shì gù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事故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accident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gē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割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cut, to give up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202628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请不要干预他俩的事。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汽车在平坦宽阔的高速公路上行驶。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7743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成群的马儿在草原上奔驰。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gàn yù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干预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intervene, to meddle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píng tǎn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平坦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adj. flat, smooth, even, level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bēn chí</a:t>
            </a:r>
            <a:endParaRPr lang="en-US" altLang="zh-CN" sz="36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奔驰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run quickly, to speed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融化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melt, to thaw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róng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huà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事故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accident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石油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petroleum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shí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yóu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割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cut, to give up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gē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干预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intervene, to meddle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333750" y="4364355"/>
            <a:ext cx="2806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平坦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flat, smooth, even, level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píng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tǎn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奔驰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run quickly, to speed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bēn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51523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融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40220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40474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40474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508885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融化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融和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融合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融汇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融会贯通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水乳交融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940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9661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9661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369310"/>
            <a:ext cx="820610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那一年春节，大家都回家了，爸妈高兴得不得了，在欢乐融和的气氛中，我们拍下了这张全家福。</a:t>
            </a:r>
            <a:endParaRPr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859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8340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8848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36308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高科技和新工艺的融汇，为创造高品质的名牌产品提供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了可靠保证。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816100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动不动：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皆：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担保：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大体：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干预：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指责：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4课件22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106997" y="-67310"/>
            <a:ext cx="124066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22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What will cars be like in 2050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？</a:t>
                    </a:r>
                    <a:endParaRPr lang="zh-CN" alt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2050年的汽车什么样</a:t>
                  </a:r>
                  <a:endParaRPr kumimoji="0" lang="zh-CN" altLang="en-US" sz="5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油</a:t>
                      </a:r>
                      <a:endParaRPr lang="zh-CN" altLang="en-US" sz="480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石油、汽油、柴油、花生油、豆油、橄榄油、奶油、黄油、鱼油、菜籽油、鞋油、加油、油炸、油田</a:t>
                      </a:r>
                      <a:endParaRPr sz="200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缺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紧缺、缺少、缺乏、缺口、缺课、缺水、缺钙、缺勤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迹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劣迹、事迹、奇迹、名胜古迹、足迹、笔迹、痕迹、污迹、血迹、迹象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导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sz="2000" b="1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引导、指导、领导、向导、主导、倡导、先导、导游、导演、导师、导航</a:t>
                      </a:r>
                      <a:endParaRPr sz="2000" b="1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 rot="720000">
            <a:off x="2123440" y="4480560"/>
            <a:ext cx="3425825" cy="410210"/>
            <a:chOff x="7325474" y="3820934"/>
            <a:chExt cx="1340854" cy="263931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 rot="1440000">
            <a:off x="2214245" y="5243195"/>
            <a:ext cx="3425825" cy="410210"/>
            <a:chOff x="7325474" y="3820934"/>
            <a:chExt cx="1340854" cy="263931"/>
          </a:xfrm>
        </p:grpSpPr>
        <p:cxnSp>
          <p:nvCxnSpPr>
            <p:cNvPr id="42" name="直接连接符 41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 rot="420000">
            <a:off x="2137410" y="3641725"/>
            <a:ext cx="3425825" cy="41021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 rot="420000">
            <a:off x="2342515" y="2798445"/>
            <a:ext cx="3149600" cy="264160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 rot="21120000">
            <a:off x="2419985" y="2059940"/>
            <a:ext cx="3149600" cy="264160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5608320" y="3557905"/>
            <a:ext cx="6369050" cy="8858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20" y="3606800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出不了事，我敢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担保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/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保证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608955" y="4051300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表示负责，肯定不出问题或一定办到。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担保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保证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608320" y="1277620"/>
            <a:ext cx="6369050" cy="14090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608320" y="1303020"/>
            <a:ext cx="63684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我们要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担保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产品质量。                （×）　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我敢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担保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，产品质量没有问题。（√）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8955" y="229425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后边不能跟名词，只能跟动词或小句。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04510" y="2851150"/>
            <a:ext cx="6369050" cy="5524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605145" y="2872740"/>
            <a:ext cx="636841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没有名词词性</a:t>
            </a:r>
            <a:r>
              <a:rPr lang="zh-CN" altLang="en-US" sz="2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。</a:t>
            </a:r>
            <a:endParaRPr lang="zh-CN" altLang="en-US" sz="2600" dirty="0"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616575" y="4602480"/>
            <a:ext cx="6369050" cy="8858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17210" y="4637405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我们要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保证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产品质量。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7845" y="508190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后边可以跟名词，表示确保既定的要求和标准，不打折扣。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614035" y="5657850"/>
            <a:ext cx="6369050" cy="8858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617210" y="5700395"/>
            <a:ext cx="63684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安定团结是我们取得胜利的</a:t>
            </a:r>
            <a:r>
              <a:rPr lang="zh-CN" alt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保证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17845" y="6144895"/>
            <a:ext cx="6368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名词，作为担保的事物。</a:t>
            </a:r>
            <a:endParaRPr lang="en-US" altLang="zh-CN" sz="18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5068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科技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80" y="2379345"/>
            <a:ext cx="47326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）正确使用本课辨析的词语“担保-保证”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969135"/>
            <a:ext cx="5339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掌握“动不动、甲乙丙丁……”的意义和用法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771775"/>
            <a:ext cx="4881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了解篇章修辞“词汇衔接”的作用和意义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393440"/>
            <a:ext cx="8556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了解“珍珠”中的“珍、珠”等字的王字旁及带有王字旁的汉字所表达的意义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19651" y="4343726"/>
            <a:ext cx="292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遏制、昂贵”的意义和用法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12064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487052"/>
            <a:ext cx="4721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按课本P19练习5中的提示简述课文内容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87350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</a:t>
            </a:r>
            <a:r>
              <a:rPr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熟悉并掌握“堵塞、滞留、融化、紧缺、优胜劣汰、出路、谋求、珍珠、</a:t>
            </a:r>
            <a:endParaRPr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868996"/>
            <a:ext cx="3967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根据提示完成课后的“写一写”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673225"/>
            <a:ext cx="9105265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他的能力很强，这件棘手的事交给他办，保证错不了。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990215"/>
            <a:ext cx="865886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由于任务异常繁重，请给他们担保科研时间。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311650"/>
            <a:ext cx="1035431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反复练习和精益求精是取得成功的担保。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647055"/>
            <a:ext cx="865886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他语气坚定地对将军说：“保证圆满完成任务！”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试图逃跑的犯罪分子被警方控制住了。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对学生的兴趣和爱好要积极引导。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shì tú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试图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attempt, to try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yǐn dǎo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引导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v. to guide, to lead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每次去北京我都要吃几串糖葫芦。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妈妈生日那天我送了她一串珍珠项链。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chuàn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串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m. string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zhēn zhū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珍珠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pearl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该公司效益一直不好，亏欠了工人好几个月的工资。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他们学校的配备是现代化的。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xiào yì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效益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efficiency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pèi</a:t>
              </a:r>
              <a:r>
                <a:rPr 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bèi</a:t>
              </a:r>
              <a:endParaRPr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配备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 equipped with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军队是国家安全的保障。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bǎo zhàng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保障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guarantee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试图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attempt, to try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tú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串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m. string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chuàn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引导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guide, to lead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yǐn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dǎo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珍珠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pearl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zhēn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zhū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效益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efficiency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配备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be equipped with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pèi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bèi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保障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guarantee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bǎo</a:t>
            </a:r>
            <a:r>
              <a:rPr lang="en-US" sz="3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0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zhàng</a:t>
            </a:r>
            <a:endParaRPr sz="30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珍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137920"/>
            <a:ext cx="8296275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珍珠</a:t>
            </a:r>
            <a:r>
              <a:rPr 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珍稀</a:t>
            </a:r>
            <a:r>
              <a:rPr 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珍视</a:t>
            </a:r>
            <a:r>
              <a:rPr 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珍爱</a:t>
            </a:r>
            <a:r>
              <a:rPr 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如数家珍</a:t>
            </a:r>
            <a:r>
              <a:rPr 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珍禽异兽</a:t>
            </a:r>
            <a:r>
              <a:rPr 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山珍海味</a:t>
            </a:r>
            <a:endParaRPr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052320"/>
            <a:ext cx="9380855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中华鳄是一种古老的珍稀鱼类。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3121660"/>
            <a:ext cx="8850630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他走进一家珠宝店，想去买一串珍珠项链,送给未婚妻。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珠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27500"/>
            <a:ext cx="9268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珠子-露珠-泪珠-圆珠笔-鱼目混珠-珠联璧合</a:t>
            </a:r>
            <a:endParaRPr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26355"/>
            <a:ext cx="847280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圆珠笔的好坏取决于笔尖上圆珠的质量。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46165"/>
            <a:ext cx="8582660" cy="52197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她抹了一把脸上的雨水，也抹去了眼角的两颗泪珠。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保障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折磨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规范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堵塞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指责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433570"/>
            <a:chOff x="108" y="-186"/>
            <a:chExt cx="19025" cy="6982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2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谁出行时没遇到过交通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呢？经常被堵车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的你，是否也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过日益糟糕的交通状况？其实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出行顺利通畅，除了加快道路建设以外，每位司机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sz="3300" b="1" u="sng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sz="3300" b="1" dirty="0" err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操作也是非常重要的</a:t>
              </a:r>
              <a:r>
                <a:rPr sz="33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。</a:t>
              </a:r>
              <a:endParaRPr sz="33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309735" y="25222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折磨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06502" y="33032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指责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42510" y="25222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堵塞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88170" y="33032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保障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9591" y="408432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规范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当我们抵达目的地时，天已经黑了。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在八百米决赛中，小刚首先跑到终点。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dǐ dá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抵达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arrive at, to reach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zhōng diǎn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终点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n. destination,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terminal point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河岸边停泊着几只帆船。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在工作中他总是力求做得最好。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tíng bó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停泊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park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250965"/>
            <a:chOff x="7787" y="2920"/>
            <a:chExt cx="5660" cy="2504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lì qiú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力求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make every effort to, to do one's best to,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strive to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中华文化其实是多民族文化融合的结果。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飞机引擎装在拖拉机上，照样飞不起来。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róng hé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融合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integrate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yǐn</a:t>
              </a:r>
              <a:r>
                <a:rPr 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qíng</a:t>
              </a:r>
              <a:endParaRPr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引擎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engine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战争双方都付出了惨痛的代价。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dài jià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代价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cost, price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抵达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arrive at, to reach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dá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停泊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park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tíng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bó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终点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n. destination, 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terminal point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6470" y="863600"/>
            <a:ext cx="27425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zhōng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diǎn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力求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make every effort to, to do one's best to,</a:t>
              </a:r>
              <a:endParaRPr lang="en-US" sz="16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strive to</a:t>
              </a:r>
              <a:endParaRPr lang="en-US" sz="16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lì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qiú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融合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integrate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róng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hé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引擎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engine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yǐn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qíng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代价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cost, price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dài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jià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石油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奔驰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事故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谋求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代价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070610"/>
            <a:ext cx="12080875" cy="4673600"/>
            <a:chOff x="108" y="-186"/>
            <a:chExt cx="19025" cy="7360"/>
          </a:xfrm>
        </p:grpSpPr>
        <p:sp>
          <p:nvSpPr>
            <p:cNvPr id="2" name="矩形 1"/>
            <p:cNvSpPr/>
            <p:nvPr/>
          </p:nvSpPr>
          <p:spPr>
            <a:xfrm>
              <a:off x="1460" y="1497"/>
              <a:ext cx="17673" cy="567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 defTabSz="1300480">
                <a:lnSpc>
                  <a:spcPct val="15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汽车的出现，大大改变了我们的生活，一方面，高速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的汽车拉近了我们的距离，提高了工作效率。可另一方面，人类也付出了巨大的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，空气质量下降，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资源日益减少，越来越多的人死于交通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......因此，人类已开始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</a:t>
              </a:r>
              <a:r>
                <a:rPr lang="en-US"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    </a:t>
              </a:r>
              <a:r>
                <a:rPr b="1" u="sng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  </a:t>
              </a:r>
              <a:r>
                <a:rPr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更清洁、环保的能源。</a:t>
              </a:r>
              <a:endParaRPr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8" y="-186"/>
              <a:ext cx="2122" cy="212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2736215" y="369443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代价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99960" y="36188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石油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480550" y="23234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奔驰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83735" y="43827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事故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17405" y="438277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谋求</a:t>
            </a:r>
            <a:endParaRPr lang="zh-CN" altLang="en-US" sz="36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22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我国的计算机工业已经跨入了世界先进行列。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年轻人不要盲目地追赶潮流。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háng liè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行列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ranks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cháo liú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潮流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trend, fashion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我最近找到一位非常得力的助理。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目前汽车的动力仍然主要依靠汽油和柴油。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zhù lǐ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助理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assistant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chái yóu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柴油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diesel oil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严重的腐败问题遏制了这个国家的经济发展。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关联词语在一些汉语议论文章中占很大的比重。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è zhì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遏制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control, to curb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bǐ</a:t>
              </a:r>
              <a:r>
                <a:rPr 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zhòng</a:t>
              </a:r>
              <a:endParaRPr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比重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n. proportion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她佩戴的首饰昂贵极了。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áng guì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昂贵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expensive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行列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ranks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háng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liè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助理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assistant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zhù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lǐ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潮流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n. trend, fashion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76470" y="863600"/>
            <a:ext cx="27425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cháo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liú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柴油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diesel oil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chái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yóu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遏制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 to control, to curb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è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比重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proportion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bǐ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zhòng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昂贵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 expensive</a:t>
              </a:r>
              <a:endParaRPr lang="en-US" sz="2000" dirty="0" err="1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áng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guì</a:t>
            </a:r>
            <a:endParaRPr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遏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08380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怒不可遏</a:t>
            </a: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遏止</a:t>
            </a: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遏制</a:t>
            </a:r>
            <a:r>
              <a:rPr 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阻遏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2127885"/>
            <a:ext cx="9380855" cy="50673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7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街上是川流不息的人群,到处充满了无法遏止的喧闹。</a:t>
            </a:r>
            <a:endParaRPr lang="zh-CN" sz="27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16555"/>
            <a:ext cx="885063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有的人控制情绪的能力比较差，为一点儿小事就怒不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可遏，大发雷霆。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昂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27500"/>
            <a:ext cx="9268460" cy="55308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昂首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昂首阔步</a:t>
            </a:r>
            <a:r>
              <a:rPr lang="en-US" alt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昂然</a:t>
            </a: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慷慨激昂</a:t>
            </a: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高昂</a:t>
            </a:r>
            <a:r>
              <a:rPr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sz="3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斗志昂然</a:t>
            </a:r>
            <a:endParaRPr lang="zh-CN" sz="3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4953635"/>
            <a:ext cx="8472805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他激动得像一只孔雀一样，在屋子里昂首阔步，趾高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气扬，不肯坐下。</a:t>
            </a:r>
            <a:endParaRPr lang="zh-CN" altLang="en-US" sz="2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102985"/>
            <a:ext cx="85826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我们走在大路上，意气风发，斗志昂扬。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63140"/>
            <a:ext cx="93764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因为恶劣的天气，机场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。（滞留）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4027805"/>
            <a:ext cx="98202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对于这个高精尖的专业，我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。（大体）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598160"/>
            <a:ext cx="1097788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看到她伤心欲绝的样子，我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。（试图）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45100" y="2144395"/>
            <a:ext cx="2952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滞留了大批旅客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0665" y="4001135"/>
            <a:ext cx="38017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大体上了解一些情况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86400" y="5752465"/>
            <a:ext cx="45745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试图说服她不要因为这种事情伤心</a:t>
            </a:r>
            <a:endParaRPr lang="zh-CN" altLang="en-US" sz="2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02360" y="2273935"/>
            <a:ext cx="104451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经过十几个小时的漫长飞行，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。（抵达）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102360" y="4017010"/>
            <a:ext cx="108070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为了提高工作效率，公司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altLang="zh-CN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</a:t>
            </a:r>
            <a:r>
              <a:rPr lang="zh-CN" alt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。（配备）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102360" y="5619750"/>
            <a:ext cx="1097788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演出前我们认真排练，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en-US"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</a:t>
            </a:r>
            <a:r>
              <a:rPr sz="2800" b="1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                            </a:t>
            </a:r>
            <a:r>
              <a:rPr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。（力求）</a:t>
            </a:r>
            <a:endParaRPr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35015" y="2198370"/>
            <a:ext cx="38766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我们终于抵达了目的地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0665" y="3990340"/>
            <a:ext cx="45529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给我们配备了最先进的设备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69790" y="5748743"/>
            <a:ext cx="53028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力求在演出时不出一点儿差错</a:t>
            </a:r>
            <a:endParaRPr lang="zh-CN" altLang="en-US" sz="28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例：担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保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保证 保险 确保 准保</a:t>
            </a:r>
            <a:endParaRPr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指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责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平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坦：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抵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达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停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泊：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4课件22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106997" y="-67310"/>
            <a:ext cx="124066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22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What will cars be like in 2050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？</a:t>
                    </a:r>
                    <a:endParaRPr lang="zh-CN" alt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2050年的汽车什么样</a:t>
                  </a:r>
                  <a:endParaRPr kumimoji="0" lang="zh-CN" altLang="en-US" sz="5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你会如何设计未来的汽车？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2" name="warm up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275" y="2142490"/>
            <a:ext cx="4500880" cy="25209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76605" y="458470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在当今社会，优胜劣汰是很自然的事。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要明白锦上添花当然好，雪中送炭更重要。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953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广阔的大道上，车来车往，毫无阻碍。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93175" y="4646930"/>
            <a:ext cx="253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经过三天三夜的奋战，终于排除了险情。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yōushèng-liètài</a:t>
            </a:r>
            <a:endParaRPr lang="en-US" altLang="zh-CN" sz="28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优胜劣汰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survival of the fittest; to select the superior and eliminate the inferior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28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jǐnshàng-tiānhuā</a:t>
            </a:r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锦上添花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5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to add a beautiful thing to a contrasting beautiful thing, to add brilliance to one's present splendor</a:t>
            </a:r>
            <a:endParaRPr lang="en-US" altLang="zh-CN" sz="15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zǔ’ài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阻碍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hinder, to block, to impede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pái chú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排除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exclude, to eliminate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C:\Users\ASUS\Desktop\课件\2022.10.04课件22\图片\背景.jpg背景"/>
          <p:cNvPicPr>
            <a:picLocks noChangeAspect="1"/>
          </p:cNvPicPr>
          <p:nvPr/>
        </p:nvPicPr>
        <p:blipFill rotWithShape="1">
          <a:blip r:embed="rId1">
            <a:alphaModFix amt="80000"/>
          </a:blip>
          <a:srcRect/>
          <a:stretch>
            <a:fillRect/>
          </a:stretch>
        </p:blipFill>
        <p:spPr>
          <a:xfrm>
            <a:off x="-106997" y="-67310"/>
            <a:ext cx="1240663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89865" y="-108585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361" y="6525"/>
                  <a:ext cx="17434" cy="902"/>
                  <a:chOff x="6495" y="6525"/>
                  <a:chExt cx="1743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495" y="6525"/>
                    <a:ext cx="3343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22</a:t>
                    </a:r>
                    <a:endPara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600" y="6525"/>
                    <a:ext cx="11329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What will cars be like in 2050</a:t>
                    </a:r>
                    <a:r>
                      <a: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？</a:t>
                    </a:r>
                    <a:endParaRPr lang="zh-CN" altLang="en-US" sz="24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22</a:t>
                  </a:r>
                  <a:r>
                    <a:rPr kumimoji="0" lang="zh-CN" altLang="en-US" sz="6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5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2050年的汽车什么样</a:t>
                  </a:r>
                  <a:endParaRPr kumimoji="0" lang="zh-CN" altLang="en-US" sz="5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787400" y="458470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我们应确保计算结果准确无误。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4036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政府正在努力解决工厂污水排放的问题。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9536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据说，天鹅一生只会选择一个伴侣。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715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zh-CN" sz="2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军队是一个国家治国安民的支柱。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l" fontAlgn="ctr"/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9024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què bǎo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确保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ensure, to guarantee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314700" y="269049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pái fàng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排放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v. to discharge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602488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bàn lǚ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伴侣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companion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48725" y="276796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zhī zhù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支柱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n. pillar, mainstay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07615" y="138430"/>
            <a:ext cx="2216785" cy="3195955"/>
            <a:chOff x="304" y="2028"/>
            <a:chExt cx="3491" cy="5033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8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优胜劣汰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survival of the fittest; to select the superior and eliminate the inferior</a:t>
              </a:r>
              <a:endParaRPr lang="en-US" altLang="zh-CN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083435" y="874395"/>
            <a:ext cx="302768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yōushèng-liètài</a:t>
            </a:r>
            <a:endParaRPr lang="zh-CN" altLang="zh-CN" sz="2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1685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38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锦上添花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add a beautiful thing to a contrasting beautiful thing, to add brilliance to one's present splendor</a:t>
              </a:r>
              <a:endParaRPr lang="en-US" altLang="zh-CN" sz="16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6896100" y="863600"/>
            <a:ext cx="26816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24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jǐnshàng-tiānhuā</a:t>
            </a:r>
            <a:endParaRPr lang="zh-CN" altLang="zh-CN" sz="24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453005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阻碍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hinder, to block, to impede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228850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zǔ’ài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97395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排除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exclude, to eliminate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896100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pái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chú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37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07615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确保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ensure, to guarantee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2083435" y="874395"/>
            <a:ext cx="3027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què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bǎo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1685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排放</a:t>
              </a:r>
              <a:endParaRPr lang="zh-CN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 to discharge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6896100" y="863600"/>
            <a:ext cx="26816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pái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fàng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453005" y="3545205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伴侣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companion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2228850" y="436372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lǚ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97395" y="3562985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支柱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n. pillar, mainstay</a:t>
              </a:r>
              <a:endParaRPr lang="en-US" altLang="zh-CN" sz="2000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6896100" y="4298950"/>
            <a:ext cx="27470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</a:t>
            </a:r>
            <a:r>
              <a:rPr lang="en-US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zhù</a:t>
            </a:r>
            <a:endParaRPr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37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46126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劣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34823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35077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35077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2476500"/>
            <a:ext cx="8296275" cy="6140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恶劣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劣等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低劣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优胜劣汰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劣质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劣势</a:t>
            </a:r>
            <a:r>
              <a:rPr lang="en-US" altLang="zh-CN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劣迹</a:t>
            </a:r>
            <a:endParaRPr lang="zh-CN" altLang="en-US" sz="3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34010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34264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34264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3477260"/>
            <a:ext cx="938085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西藏位于高寒地区，自然条件恶劣。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33197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32943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33451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4481830"/>
            <a:ext cx="885063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我们大家都知道优胜劣汰是自然界的法则。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2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在2050年，人类可能会有更加清洁、安全的汽车。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2050年，能自动行驶的汽车将会走进家庭。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2050年的汽车动力会完全不依靠汽油，而是电力。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22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3330" y="1232535"/>
            <a:ext cx="1245870" cy="1328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326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2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597025"/>
            <a:ext cx="1188275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每次遇到交通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堵塞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，那些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滞留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在路上，被堵车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折磨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得心烦意乱的人们就会想：汽车要是也有双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翼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，能飞起来就好了。人们的期盼，有可能变为现实吗？2050年，汽车会是什么样？别的不敢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担保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，以下四点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大体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为我们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勾画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出了2050年汽车的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轮廓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5780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请用重点词语复述故事：堵塞、滞留、折磨、翼、担保、大体、勾画、轮廓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2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089660"/>
            <a:ext cx="11897995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我们首先要问的是，2050年汽车还会存在吗？我们常常听到这样的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指责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：北极冰川在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融化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；空气质量在下降；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石油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资源日益紧缺；每年全球一百多万人死于交通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事故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，都是汽车惹的祸。鉴于以上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劣迹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，人类会不会忍痛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割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爱？根据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优胜劣汰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的原则，汽车会不会被取代？一切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皆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有可能，但作为一种将人解放出来的灵活的交通工具，动不动就要将其淘汰，似乎不是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明智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之举，根本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出路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还是要在清洁环保、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规范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驾车出行上下功夫。</a:t>
            </a:r>
            <a:r>
              <a:rPr lang="zh-CN" altLang="en-US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谋求</a:t>
            </a:r>
            <a:r>
              <a:rPr lang="zh-CN" altLang="en-US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这一交通工具的清洁、安全，是2050年对汽车最起码的要求。</a:t>
            </a:r>
            <a:endParaRPr lang="zh-CN" altLang="en-US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5780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请用重点词语复述故事：指责、融化、石油、事故、劣迹、割、优胜劣汰、皆、明智、出路、规范、谋求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2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2050年，无人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干预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，能够自动在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平坦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的高速路上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奔驰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的车辆将会走进家庭。欧洲正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试图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实现由一名职业司机驾车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引导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一长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串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汽车前行，它们像是一条线上的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珍珠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，在路上移动。被引导车辆上的驾驶者可以工作，也可以休息，职业司机的工作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效益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也将大大提高。汽车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抵达终点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后，车上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配备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的高科技系统能使车辆自动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停泊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入位。这就是人类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力求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实现的汽车自动行驶。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7605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请用重点词语复述故事：干预、平坦、奔驰、试图、引导、串、珍珠、抵达、终点、配备、停泊、力求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2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某家著名的搜索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引擎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公司意识到，为个人驾驶提供服务蕴藏着巨大的商机，于是，他们迫不及待地加入到汽车研发的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行列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，车企与电脑公司合作几乎成了无法阻挡的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潮流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。创造虚拟个人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助理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，为汽车用户提供路线、交通信息和日程安排等方面的帮助，在2050年将会是必然的服务，而非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锦上添花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。数字生活方式将完全与汽车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融为一体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，为汽车的方便、安全使用提供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保障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59070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请用重点词语复述故事：引擎、行列、潮流、助理、锦上添花、融为一体、保障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2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2050年的汽车动力是什么？电力？风力？还是依旧用汽油和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柴油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？有人会说，清洁能源的开发就是要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遏制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汽油、柴油的使用。没错，作为日常交通工具，电动汽车的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比重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一定会提高，可是跑长途呢？电动汽车也许能承受超远距离行驶，但电池可能很重，造价可能很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昂贵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，充电的时间可能很长，这些都可能成为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阻碍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人们选择电动汽车的理由，所以，不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排除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长距离行车还用汽油或柴油，因此为了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确保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减少污染，燃料的使用效率必须提高，废气的</a:t>
            </a:r>
            <a:r>
              <a:rPr lang="en-US" altLang="zh-CN" sz="26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排放</a:t>
            </a:r>
            <a:r>
              <a:rPr lang="en-US" altLang="zh-CN" sz="2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必须减少。</a:t>
            </a:r>
            <a:endParaRPr lang="en-US" altLang="zh-CN" sz="2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59070"/>
            <a:ext cx="9950450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请用重点词语复述故事：柴油、遏制、比重、昂贵、阻碍、排除、确保、排放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急剧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1888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川流不息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指令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革命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1866"/>
              <a:ext cx="3491" cy="29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欣欣向荣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储备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模式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嫌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腥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装卸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课件\2022.10.04课件22\图片\背景.jpg背景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661795"/>
            <a:ext cx="12056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长久以来，汽车作为人类重要的交通工具与我们相伴相随，人类也为此付出了巨大的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代价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。2050年，如果汽车还是我们生活中不可缺少的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伴侣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，它在我们的经济生活中还扮演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支柱产业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的角色，它必须是清洁的、安全的，它必须符合可持续发展的原则。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39740"/>
            <a:ext cx="9950450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es-ES_tradnl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请用重点词语复述故事：代价、伴侣、支柱、产业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" y="2454910"/>
          <a:ext cx="11854181" cy="4057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99498"/>
                <a:gridCol w="3599498"/>
                <a:gridCol w="4655185"/>
              </a:tblGrid>
              <a:tr h="1050925">
                <a:tc rowSpan="4"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2050年的汽车是什么样子的？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清洁、安全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当前汽车的劣迹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ClrTx/>
                        <a:buSzTx/>
                        <a:buAutoNum type="arabicPeriod"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根本出路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987425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自动行驶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职业司机引导                 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自动停泊入位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100965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融合数字生活方式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车企与搜索引擎公司合作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创造虚拟个人助理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1009650">
                <a:tc vMerge="1"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燃料的使用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1.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电动汽车的优缺点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  <a:p>
                      <a:pPr algn="l" defTabSz="914400">
                        <a:buNone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2. 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  <a:cs typeface="思源黑体 CN Regular" panose="020B0500000000000000" pitchFamily="34" charset="-122"/>
                        </a:rPr>
                        <a:t>汽油、柴油车的使用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06095" y="1261110"/>
            <a:ext cx="11263630" cy="878941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895475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篇章修辞（二）——词汇衔接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在说明、描述某一事物或场合时，某些词汇在语义上是有联系的，如下面的例（1）“重、昂贵、长”描写“电池”的重量、造价、充电时间超越了“适中”的程度。</a:t>
              </a:r>
              <a:endParaRPr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词汇衔接就是指语篇中出现的部分词汇相互之间存在的语义联系，这一联系对语篇连贯起着重要作用。例如：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54730" y="4349115"/>
            <a:ext cx="7847965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：电动汽车也许能承受超远距离行驶，但电池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可能很重，造价可能很昂贵，充电的时间可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能很长。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592455" y="392493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895475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篇章修辞（二）——词汇衔接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在说明、描述某一事物或场合时，某些词汇在语义上是有联系的，如下面的例（1）“重、昂贵、长”描写“电池”的重量、造价、充电时间超越了“适中”的程度。</a:t>
              </a:r>
              <a:endParaRPr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词汇衔接就是指语篇中出现的部分词汇相互之间存在的语义联系，这一联系对语篇连贯起着重要作用。例如：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54730" y="4511040"/>
            <a:ext cx="7812405" cy="1291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：被引导车辆上的驾驶者可以工作，也可以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休息，职业司机的工作效益也将大大提高。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（“工作”“休息”这组反义词构成了一种语义上的联系。）</a:t>
            </a:r>
            <a:endParaRPr lang="zh-CN" altLang="en-US" sz="22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592455" y="392493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73710" y="1265555"/>
            <a:ext cx="11263630" cy="1895475"/>
            <a:chOff x="-3197" y="3732"/>
            <a:chExt cx="17738" cy="298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812"/>
              <a:ext cx="17649" cy="28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篇章修辞（二）——词汇衔接</a:t>
              </a:r>
              <a:endParaRPr sz="20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在说明、描述某一事物或场合时，某些词汇在语义上是有联系的，如下面的例（1）“重、昂贵、长”描写“电池”的重量、造价、充电时间超越了“适中”的程度。</a:t>
              </a:r>
              <a:endParaRPr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词汇衔接就是指语篇中出现的部分词汇相互之间存在的语义联系，这一联系对语篇连贯起着重要作用。例如：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2985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endParaRPr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8497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54730" y="4176395"/>
            <a:ext cx="8412480" cy="16605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例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：我的房间靠近大海，宽敞明亮，有室内卫生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间和淋浴设备，还有一个小阳台可以观赏窗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</a:t>
            </a:r>
            <a:r>
              <a:rPr lang="zh-CN" altLang="en-US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外的大海。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（“卫生间”“淋浴设备”“小阳台”这些屋内设施共同构成了一种语义联系。）</a:t>
            </a:r>
            <a:endParaRPr lang="zh-CN" altLang="en-US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2" name="!!1"/>
          <p:cNvSpPr/>
          <p:nvPr/>
        </p:nvSpPr>
        <p:spPr>
          <a:xfrm>
            <a:off x="592455" y="3924935"/>
            <a:ext cx="2832735" cy="2125980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17665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15" y="117919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920240" y="1153795"/>
            <a:ext cx="913892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下了火车，我做的第一件事就是买一份当地的报纸，迫不及待地在路边翻看起来。</a:t>
            </a:r>
            <a:endParaRPr sz="2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11137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1055" y="211391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922780" y="2301875"/>
            <a:ext cx="8855710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2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我们结婚十年了，大女儿七岁，小女儿四岁</a:t>
            </a:r>
            <a:r>
              <a:rPr lang="zh-CN" sz="2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26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305943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" y="306197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922780" y="3241675"/>
            <a:ext cx="8658860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6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我一向对做家事十分痛恨，但对做菜却是十分有兴趣</a:t>
            </a:r>
            <a:r>
              <a:rPr lang="zh-CN" sz="26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zh-CN" sz="26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请排序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Please sort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0760" y="118681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565" y="399923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7565" y="400177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939290" y="3976370"/>
            <a:ext cx="9224010" cy="8915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2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几只洋葱，几片肉，一把粉丝，一会儿就变出一个菜来</a:t>
            </a:r>
            <a:r>
              <a:rPr lang="zh-CN" sz="2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，</a:t>
            </a:r>
            <a:r>
              <a:rPr sz="2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我很欣赏这种艺术</a:t>
            </a:r>
            <a:r>
              <a:rPr lang="zh-CN" sz="2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26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40105" y="493395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40105" y="493649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7"/>
          <p:cNvSpPr txBox="1"/>
          <p:nvPr/>
        </p:nvSpPr>
        <p:spPr>
          <a:xfrm>
            <a:off x="1941830" y="5113655"/>
            <a:ext cx="9116695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6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翻着翻着，竟然发现满满一版的招聘启事，我高兴得眉飞色舞</a:t>
            </a:r>
            <a:r>
              <a:rPr lang="zh-CN" sz="26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zh-CN" sz="26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9810" y="400939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635" y="217233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7585" y="314706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16635" y="499046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48360" y="59029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48360" y="590550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7"/>
          <p:cNvSpPr txBox="1"/>
          <p:nvPr/>
        </p:nvSpPr>
        <p:spPr>
          <a:xfrm>
            <a:off x="1950085" y="6093460"/>
            <a:ext cx="8855710" cy="49149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6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十年来我的一个突出感觉就是我的妻子从来不认错</a:t>
            </a:r>
            <a:r>
              <a:rPr lang="zh-CN" sz="26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zh-CN" sz="26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4890" y="595947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6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2738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15" y="127635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920240" y="1315720"/>
            <a:ext cx="93891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4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A. 是爸爸一手把我抚养大的</a:t>
            </a:r>
            <a:r>
              <a:rPr lang="zh-CN" sz="4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sz="4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3596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1055" y="236220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922780" y="2420620"/>
            <a:ext cx="88557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B. 我很不忍心</a:t>
            </a:r>
            <a:r>
              <a:rPr lang="zh-CN"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34696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" y="347218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922780" y="351155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C. 我从小就没有了妈妈</a:t>
            </a:r>
            <a:r>
              <a:rPr lang="zh-CN"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zh-CN" sz="4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请排序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Please sort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0760" y="128397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565" y="461454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7565" y="461708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939290" y="465645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D. 又要离开他</a:t>
            </a:r>
            <a:r>
              <a:rPr lang="zh-CN"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40105" y="570039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40105" y="570293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7"/>
          <p:cNvSpPr txBox="1"/>
          <p:nvPr/>
        </p:nvSpPr>
        <p:spPr>
          <a:xfrm>
            <a:off x="1941830" y="5761355"/>
            <a:ext cx="88557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E</a:t>
            </a:r>
            <a:r>
              <a:rPr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. 好不容易等我长大了</a:t>
            </a:r>
            <a:r>
              <a:rPr lang="zh-CN"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zh-CN" sz="4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9810" y="462470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635" y="242062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7585" y="355727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16635" y="575691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6840" y="1435735"/>
            <a:ext cx="543052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6840" y="143827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035050" y="1445260"/>
            <a:ext cx="423608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A. 整个房间除了基本生活用品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  <a:p>
            <a:pPr lvl="0"/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以外，其他全部被书占据</a:t>
            </a:r>
            <a:r>
              <a:rPr 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9380" y="2694305"/>
            <a:ext cx="542734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19380" y="269684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037590" y="2895600"/>
            <a:ext cx="4348480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B. 就是把书籍资料剪切成卡片</a:t>
            </a:r>
            <a:r>
              <a:rPr 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19380" y="3912235"/>
            <a:ext cx="542798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19380" y="391477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037590" y="3921760"/>
            <a:ext cx="434848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C. 李先生的书房称得上是真正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  <a:p>
            <a:pPr lvl="0"/>
            <a:r>
              <a:rPr sz="2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的书房</a:t>
            </a:r>
            <a:r>
              <a:rPr lang="zh-CN" sz="2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zh-CN" sz="2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请排序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Please sort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9085" y="144589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5890" y="5143500"/>
            <a:ext cx="541147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35890" y="514604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054100" y="5336540"/>
            <a:ext cx="421703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D. 分类做成小小的集子</a:t>
            </a:r>
            <a:r>
              <a:rPr 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8135" y="515366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4960" y="275526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95910" y="399986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63615" y="1445895"/>
            <a:ext cx="583438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063615" y="144843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7"/>
          <p:cNvSpPr txBox="1"/>
          <p:nvPr/>
        </p:nvSpPr>
        <p:spPr>
          <a:xfrm>
            <a:off x="6981825" y="1628140"/>
            <a:ext cx="3478530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E. 所谓自建资料册子</a:t>
            </a:r>
            <a:r>
              <a:rPr 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066155" y="2704465"/>
            <a:ext cx="583438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066155" y="270700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7"/>
          <p:cNvSpPr txBox="1"/>
          <p:nvPr/>
        </p:nvSpPr>
        <p:spPr>
          <a:xfrm>
            <a:off x="6984365" y="2711450"/>
            <a:ext cx="383730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F. 他的书房中有一种非</a:t>
            </a:r>
            <a:endParaRPr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0">
              <a:defRPr sz="1800"/>
            </a:pPr>
            <a:r>
              <a:rPr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常有特色的自建资料册子</a:t>
            </a:r>
            <a:r>
              <a:rPr 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066155" y="3922395"/>
            <a:ext cx="583438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66155" y="392493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7"/>
          <p:cNvSpPr txBox="1"/>
          <p:nvPr/>
        </p:nvSpPr>
        <p:spPr>
          <a:xfrm>
            <a:off x="6984365" y="4137025"/>
            <a:ext cx="2998470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2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G. 方便日后取用</a:t>
            </a:r>
            <a:r>
              <a:rPr lang="zh-CN" sz="2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zh-CN" sz="2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45860" y="145605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61735" y="276542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6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242685" y="401002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7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094865" y="42278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422783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98675" y="235331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234378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234378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2318385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苏醒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昏迷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94865" y="422846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4201160"/>
            <a:ext cx="6474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粗鲁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文雅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506222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505904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506412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5033010"/>
            <a:ext cx="72015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机智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愚笨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03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317754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316801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316801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3155950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歧视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尊敬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424430" y="887095"/>
            <a:ext cx="7294880" cy="650240"/>
            <a:chOff x="3302" y="3426"/>
            <a:chExt cx="10274" cy="632"/>
          </a:xfrm>
        </p:grpSpPr>
        <p:sp>
          <p:nvSpPr>
            <p:cNvPr id="50" name="圆角矩形 49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词汇：熟悉下列反义词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38" grpId="0" bldLvl="0" animBg="1"/>
      <p:bldP spid="19" grpId="0" bldLvl="0" animBg="1"/>
      <p:bldP spid="5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094865" y="422783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98675" y="4227830"/>
            <a:ext cx="7954645" cy="714375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98675" y="235331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087245" y="234378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87245" y="2343785"/>
            <a:ext cx="709930" cy="74041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2852420" y="2318385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野蛮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文明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94865" y="4228465"/>
            <a:ext cx="718820" cy="740410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2877820" y="4201160"/>
            <a:ext cx="6474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丰满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枯瘦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12645" y="5062220"/>
            <a:ext cx="7955280" cy="714375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112645" y="5059045"/>
            <a:ext cx="7955280" cy="71882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2645" y="5064125"/>
            <a:ext cx="716280" cy="75819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2879725" y="5033010"/>
            <a:ext cx="720153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固执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随和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03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1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99945" y="3177540"/>
            <a:ext cx="7900035" cy="70993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88515" y="3168015"/>
            <a:ext cx="7900035" cy="70993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88515" y="3168015"/>
            <a:ext cx="709930" cy="740410"/>
            <a:chOff x="584" y="3246"/>
            <a:chExt cx="1342" cy="1400"/>
          </a:xfrm>
        </p:grpSpPr>
        <p:sp>
          <p:nvSpPr>
            <p:cNvPr id="22" name="椭圆 21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6" name="文本框 7"/>
          <p:cNvSpPr txBox="1"/>
          <p:nvPr/>
        </p:nvSpPr>
        <p:spPr>
          <a:xfrm>
            <a:off x="2853690" y="3155950"/>
            <a:ext cx="781240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啰嗦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简洁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424430" y="887095"/>
            <a:ext cx="7294880" cy="650240"/>
            <a:chOff x="3302" y="3426"/>
            <a:chExt cx="10274" cy="632"/>
          </a:xfrm>
        </p:grpSpPr>
        <p:sp>
          <p:nvSpPr>
            <p:cNvPr id="50" name="圆角矩形 49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词汇：熟悉下列反义词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619427 -0.00287037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312 0.00601852 L 0.619635 -0.00296296 " pathEditMode="relative" rAng="0" ptsTypes="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958 0 L 0.622917 -0.0033333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00" y="-1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292 0 L 0.62276 -0.00148148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1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38" grpId="0" bldLvl="0" animBg="1"/>
      <p:bldP spid="19" grpId="0" bldLvl="0" animBg="1"/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屏幕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运算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新颖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便利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把关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秤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着重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反馈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虚拟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43440" y="4094480"/>
            <a:ext cx="1795145" cy="2567940"/>
            <a:chOff x="3157" y="705"/>
            <a:chExt cx="3638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股票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454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 2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24915"/>
            <a:ext cx="11263630" cy="594596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10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熟悉下列词语搭配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1850533"/>
          <a:ext cx="11750902" cy="4958715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456565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剥削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残酷剥削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在奴隶制社会，奴隶主残酷剥削奴隶们。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格局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打破格局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经济迅速发展，不断打破旧格局，形成新格局。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掠夺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掠夺财物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海盗们劫持过往船只，掠夺船上的财物。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提拔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提拔干部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提拔干部之前一定要经过严格的考察。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调解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调解矛盾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这是一家专门帮人调解矛盾和纠纷的机构。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侮辱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侮辱人格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这种侮辱他人人格的做法是极不道德的。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谣言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zh-CN" sz="2400"/>
                        <a:t>传播谣言</a:t>
                      </a:r>
                      <a:endParaRPr lang="zh-CN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/>
                        <a:t>请不要到处传播这种没有事实根据的谣言。</a:t>
                      </a:r>
                      <a:endParaRPr sz="240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400" b="1"/>
                        <a:t>征收</a:t>
                      </a:r>
                      <a:endParaRPr lang="zh-CN" altLang="en-US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zh-CN" altLang="en-US" sz="2400"/>
                        <a:t>征收税款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lang="zh-CN" altLang="en-US" sz="2400"/>
                        <a:t>国家对公民征收个人所得税，公民应该依法纳税。</a:t>
                      </a:r>
                      <a:endParaRPr lang="zh-CN" altLang="en-US" sz="240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985" y="2641600"/>
            <a:ext cx="8514080" cy="230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篇课文给我们描述了2050年的汽车是什么样子的。2050年的汽车将会更加清洁、安全；实现自动行驶；融合数字生活方式，为汽车用户提供全方位服务；电动汽车的数量将会增加，汽油、柴油等燃料仍会继续使用，但使用效率将会提高。请参考课本练习5，把课文缩写成350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第二十二课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22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618173" y="568065"/>
            <a:ext cx="11001375" cy="3127375"/>
            <a:chOff x="-3513638" y="334832"/>
            <a:chExt cx="11001375" cy="3127375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899650" cy="23996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能够自动驾驶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节能环保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水上、陆地、空中都能行驶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具有更多数字生活功能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其他：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85959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804160" y="440055"/>
            <a:ext cx="65836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关于未来的汽车，你认为会具有什么样的功能？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请在下面选择。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39" name="warm up 1.png"/>
          <p:cNvPicPr>
            <a:picLocks noChangeAspect="1"/>
          </p:cNvPicPr>
          <p:nvPr/>
        </p:nvPicPr>
        <p:blipFill>
          <a:blip r:embed="rId2" cstate="print">
            <a:alphaModFix amt="80000"/>
          </a:blip>
          <a:stretch>
            <a:fillRect/>
          </a:stretch>
        </p:blipFill>
        <p:spPr>
          <a:xfrm>
            <a:off x="3863975" y="3790315"/>
            <a:ext cx="3237230" cy="2990850"/>
          </a:xfrm>
          <a:prstGeom prst="roundRect">
            <a:avLst/>
          </a:prstGeom>
          <a:ln w="12700">
            <a:miter lim="4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我家的下水道堵塞了，爸爸花了半个小时才修好。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2483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55个航班被取消后，大约一万名旅客滞留在机场。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46075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dǔ sè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堵塞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jam, to block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5015" y="2560251"/>
            <a:ext cx="2837180" cy="2005552"/>
            <a:chOff x="7787" y="2920"/>
            <a:chExt cx="5660" cy="2231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zhì liú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滞留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 to be detained, 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be stuck in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6650"/>
            <a:ext cx="2331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一切皆有可能。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6650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zh-CN" altLang="en-US" sz="2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rPr>
              <a:t>他采取了非常明智的做法。</a:t>
            </a:r>
            <a:endParaRPr lang="zh-CN" altLang="en-US" sz="2400" b="1" kern="100" dirty="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jiē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adv. all, each and every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1994765"/>
            <a:chOff x="7787" y="2920"/>
            <a:chExt cx="5660" cy="2219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CN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míng zhì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明智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adj. wise, sensible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1.xml><?xml version="1.0" encoding="utf-8"?>
<p:tagLst xmlns:p="http://schemas.openxmlformats.org/presentationml/2006/main">
  <p:tag name="KSO_WM_SPECIAL_SOURCE" val="bdnull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KSO_WM_UNIT_TABLE_BEAUTIFY" val="smartTable{a3504bfe-9be4-4cbb-8cd9-10c76e4b185a}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7.xml><?xml version="1.0" encoding="utf-8"?>
<p:tagLst xmlns:p="http://schemas.openxmlformats.org/presentationml/2006/main">
  <p:tag name="KSO_WM_SPECIAL_SOURCE" val="bdnull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UNIT_TABLE_BEAUTIFY" val="smartTable{a3504bfe-9be4-4cbb-8cd9-10c76e4b185a}"/>
</p:tagLst>
</file>

<file path=ppt/tags/tag4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7.xml><?xml version="1.0" encoding="utf-8"?>
<p:tagLst xmlns:p="http://schemas.openxmlformats.org/presentationml/2006/main">
  <p:tag name="KSO_WM_UNIT_TABLE_BEAUTIFY" val="smartTable{ac5cdef5-b64f-45b7-a512-3dbb7f1231da}"/>
</p:tagLst>
</file>

<file path=ppt/tags/tag4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PECIAL_SOURCE" val="bdnull"/>
</p:tagLst>
</file>

<file path=ppt/tags/tag451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11893</Words>
  <Application>WPS Presentation</Application>
  <PresentationFormat>宽屏</PresentationFormat>
  <Paragraphs>1477</Paragraphs>
  <Slides>72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97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Arial Unicode MS</vt:lpstr>
      <vt:lpstr>Calibri</vt:lpstr>
      <vt:lpstr>Times New Roman</vt:lpstr>
      <vt:lpstr>思源黑体 CN Normal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1748</cp:revision>
  <dcterms:created xsi:type="dcterms:W3CDTF">2019-06-19T02:08:00Z</dcterms:created>
  <dcterms:modified xsi:type="dcterms:W3CDTF">2022-11-02T16:07:35Z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